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slide21.xml" ContentType="application/vnd.openxmlformats-officedocument.presentationml.slide+xml"/>
  <Override PartName="/ppt/media/image1.png" ContentType="image/png"/>
  <Override PartName="/ppt/media/image14.png" ContentType="image/png"/>
  <Override PartName="/ppt/media/image8.jpeg" ContentType="image/jpeg"/>
  <Override PartName="/ppt/media/image2.png" ContentType="image/png"/>
  <Override PartName="/ppt/media/image7.jpeg" ContentType="image/jpeg"/>
  <Override PartName="/ppt/media/image16.png" ContentType="image/png"/>
  <Override PartName="/ppt/media/image11.jpeg" ContentType="image/jpeg"/>
  <Override PartName="/ppt/media/image6.jpeg" ContentType="image/jpeg"/>
  <Override PartName="/ppt/media/image3.png" ContentType="image/png"/>
  <Override PartName="/ppt/media/image5.jpeg" ContentType="image/jpeg"/>
  <Override PartName="/ppt/media/image10.jpeg" ContentType="image/jpeg"/>
  <Override PartName="/ppt/media/image4.png" ContentType="image/png"/>
  <Override PartName="/ppt/media/image9.jpeg" ContentType="image/jpeg"/>
  <Override PartName="/ppt/media/image12.png" ContentType="image/png"/>
  <Override PartName="/ppt/media/image13.png" ContentType="image/png"/>
  <Override PartName="/ppt/media/image15.png" ContentType="image/png"/>
  <Override PartName="/ppt/media/image17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presProps" Target="presProps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942C9A-ADDA-4FCC-921F-7346657FF19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F10593A-BDC7-405C-BB4D-49F0F536563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1843BF-0297-4C40-BE97-0321DA53CCB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BF928D-76E8-4B54-8F5F-5ADF72DBD1F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CCA78B0-9666-4699-BF0F-F03CB80E5E0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0786804-72D9-4AEE-A215-8EB343AE3D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8452EE5-4007-41E9-8E5E-A36F52CEB5E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DBE7C39-72E9-4D19-8228-70B8B073C8C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EB94B54-48F6-425A-BFC0-7A68E4C60E9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228600" y="959400"/>
            <a:ext cx="411156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9070F71-D67C-4390-AC2D-676A8A08483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564E2E4-FC5E-4C8C-AD3E-5465F66ED66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4F7E4D-A559-469A-BBB1-CBDBB6835E1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B924C7D-9334-4C98-A969-DC0437F1C56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1A7A792-7194-4725-90AB-2CA5A1B41ED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0009D0A-D7AD-4FB1-ACF3-A154EBC1FD6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C9EE074-AC42-4FC9-A6B4-3E2335BA68F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4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7AE9B13-2180-40B4-81ED-B95D1EB447B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1FBFBB-5BCF-4E5B-92E9-9D28A0C5E08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2AC0619-37AC-476F-A99E-7BFEC31F8A4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F38268-1FCD-4F79-AABE-CE7ED5EB0E5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228600" y="959400"/>
            <a:ext cx="4111560" cy="1028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A3AD64-9D47-4DCC-A2E0-4BCDC77A817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329348-7C7A-4FBF-89FC-E023D1976B1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840218-2567-4634-B00E-E732A530564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5CD29E-B9EA-4A25-A598-60F13DD9CF1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1562040" y="3178080"/>
            <a:ext cx="1444680" cy="17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3276720" y="3178080"/>
            <a:ext cx="1063440" cy="17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6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CBBC5D2-D52A-47FC-A47D-2D949629C8CB}" type="slidenum">
              <a:rPr b="0" lang="en-US" sz="600" spc="-1" strike="noStrike">
                <a:solidFill>
                  <a:srgbClr val="888888"/>
                </a:solidFill>
                <a:latin typeface="Calibri"/>
                <a:ea typeface="Calibri"/>
              </a:rPr>
              <a:t>&lt;номер&gt;</a:t>
            </a:fld>
            <a:endParaRPr b="0" lang="ru-RU" sz="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228600" y="3178080"/>
            <a:ext cx="1063440" cy="17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228600" y="-1139760"/>
            <a:ext cx="4111560" cy="31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ftr" idx="4"/>
          </p:nvPr>
        </p:nvSpPr>
        <p:spPr>
          <a:xfrm>
            <a:off x="1562040" y="3178080"/>
            <a:ext cx="1444680" cy="17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sldNum" idx="5"/>
          </p:nvPr>
        </p:nvSpPr>
        <p:spPr>
          <a:xfrm>
            <a:off x="3276720" y="3178080"/>
            <a:ext cx="1063440" cy="17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6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7D90217-7EDB-44BA-849B-559191D6C3BC}" type="slidenum">
              <a:rPr b="0" lang="en-US" sz="600" spc="-1" strike="noStrike">
                <a:solidFill>
                  <a:srgbClr val="888888"/>
                </a:solidFill>
                <a:latin typeface="Calibri"/>
                <a:ea typeface="Calibri"/>
              </a:rPr>
              <a:t>&lt;номер&gt;</a:t>
            </a:fld>
            <a:endParaRPr b="0" lang="ru-RU" sz="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6"/>
          </p:nvPr>
        </p:nvSpPr>
        <p:spPr>
          <a:xfrm>
            <a:off x="228600" y="3178080"/>
            <a:ext cx="1063440" cy="17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6" Type="http://schemas.openxmlformats.org/officeDocument/2006/relationships/image" Target="../media/image8.jpeg"/><Relationship Id="rId7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9.jpeg"/><Relationship Id="rId3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docs.google.com/spreadsheets/d/17g_GgY5Sf2jFZ0ztnlu5mT-j8VBKZsQGLEa7EzCliwk/edit?usp=sharing" TargetMode="External"/><Relationship Id="rId3" Type="http://schemas.openxmlformats.org/officeDocument/2006/relationships/hyperlink" Target="https://cyberleninka.ru/article/n/vliyanie-urovnya-fizicheskoy-aktivnosti-na-sotsialnuyu-adaptatsiyu-shkolnikov/pdf" TargetMode="External"/><Relationship Id="rId4" Type="http://schemas.openxmlformats.org/officeDocument/2006/relationships/hyperlink" Target="https://cyberleninka.ru/article/n/vliyanie-fizicheskoy-kultury-na-umstvennoe-razvitie-shkolnikov/pdf" TargetMode="External"/><Relationship Id="rId5" Type="http://schemas.openxmlformats.org/officeDocument/2006/relationships/hyperlink" Target="https://urok.1sept.ru/articles/670164" TargetMode="External"/><Relationship Id="rId6" Type="http://schemas.openxmlformats.org/officeDocument/2006/relationships/hyperlink" Target="https://github.com/Igor20264/humorists-template" TargetMode="External"/><Relationship Id="rId7" Type="http://schemas.openxmlformats.org/officeDocument/2006/relationships/hyperlink" Target="https://drive.google.com/file/d/1xan86_WmrztGsr_oRflwn4aPm7ApY-6I/view?usp=share_link" TargetMode="External"/><Relationship Id="rId8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93;p39"/>
          <p:cNvSpPr/>
          <p:nvPr/>
        </p:nvSpPr>
        <p:spPr>
          <a:xfrm>
            <a:off x="2286000" y="420120"/>
            <a:ext cx="691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</a:t>
            </a:r>
            <a:r>
              <a:rPr b="1" lang="ru-RU" sz="3000" spc="-1" strike="noStrike">
                <a:solidFill>
                  <a:srgbClr val="000000"/>
                </a:solidFill>
                <a:latin typeface="Arial"/>
                <a:ea typeface="Arial"/>
              </a:rPr>
              <a:t>Информация</a:t>
            </a: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1" lang="ru-RU" sz="3000" spc="-1" strike="noStrike">
                <a:solidFill>
                  <a:srgbClr val="000000"/>
                </a:solidFill>
                <a:latin typeface="Arial"/>
                <a:ea typeface="Arial"/>
              </a:rPr>
              <a:t>о</a:t>
            </a: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1" lang="ru-RU" sz="3000" spc="-1" strike="noStrike">
                <a:solidFill>
                  <a:srgbClr val="000000"/>
                </a:solidFill>
                <a:latin typeface="Arial"/>
                <a:ea typeface="Arial"/>
              </a:rPr>
              <a:t>команде</a:t>
            </a: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Google Shape;94;p39"/>
          <p:cNvSpPr/>
          <p:nvPr/>
        </p:nvSpPr>
        <p:spPr>
          <a:xfrm>
            <a:off x="460080" y="3494880"/>
            <a:ext cx="7924680" cy="47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Google Shape;101;p37"/>
          <p:cNvSpPr/>
          <p:nvPr/>
        </p:nvSpPr>
        <p:spPr>
          <a:xfrm>
            <a:off x="351000" y="1459440"/>
            <a:ext cx="7924680" cy="245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Номер и название проектной задачи: №3. ШКОЛЬНЫЕ ПЕРЕМЕНЫ</a:t>
            </a:r>
            <a:br>
              <a:rPr sz="1000"/>
            </a:b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Название команды: Союз </a:t>
            </a: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23</a:t>
            </a:r>
            <a:br>
              <a:rPr sz="1000"/>
            </a:b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 Возрастная группа: 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12 - 18</a:t>
            </a:r>
            <a:br>
              <a:rPr sz="1000"/>
            </a:b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ФИО участников:</a:t>
            </a: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 Тарасов Игорь Алексеевич, Пугин Антон Васильевич , Киселев Матвей Алексеевич , Хакимов Тимур Русланович , Пивцов Сергей Геннадьиевич</a:t>
            </a:r>
            <a:br>
              <a:rPr sz="1000"/>
            </a:b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 ФИО наставника: Нехорошева Наталья Юрьевна </a:t>
            </a:r>
            <a:br>
              <a:rPr sz="1000"/>
            </a:b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 Название организации: 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МОУ Синьковская СОШ №2</a:t>
            </a:r>
            <a:br>
              <a:rPr sz="1000"/>
            </a:b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Город: Дмитров</a:t>
            </a:r>
            <a:br>
              <a:rPr sz="1000"/>
            </a:b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Электронная почта для связи с командой: tarasovigor2005@gmail.com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7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63;p19"/>
          <p:cNvSpPr/>
          <p:nvPr/>
        </p:nvSpPr>
        <p:spPr>
          <a:xfrm>
            <a:off x="514440" y="2628720"/>
            <a:ext cx="8112240" cy="1997280"/>
          </a:xfrm>
          <a:custGeom>
            <a:avLst/>
            <a:gdLst>
              <a:gd name="textAreaLeft" fmla="*/ 0 w 8112240"/>
              <a:gd name="textAreaRight" fmla="*/ 8115480 w 8112240"/>
              <a:gd name="textAreaTop" fmla="*/ 0 h 1997280"/>
              <a:gd name="textAreaBottom" fmla="*/ 2000520 h 1997280"/>
            </a:gdLst>
            <a:ahLst/>
            <a:rect l="textAreaLeft" t="textAreaTop" r="textAreaRight" b="textAreaBottom"/>
            <a:pathLst>
              <a:path w="100607341" h="24801494">
                <a:moveTo>
                  <a:pt x="0" y="0"/>
                </a:moveTo>
                <a:lnTo>
                  <a:pt x="0" y="24801494"/>
                </a:lnTo>
                <a:lnTo>
                  <a:pt x="100607341" y="24801494"/>
                </a:lnTo>
                <a:lnTo>
                  <a:pt x="100607341" y="0"/>
                </a:lnTo>
                <a:lnTo>
                  <a:pt x="0" y="0"/>
                </a:lnTo>
                <a:close/>
                <a:moveTo>
                  <a:pt x="100546377" y="24740535"/>
                </a:moveTo>
                <a:lnTo>
                  <a:pt x="59690" y="24740535"/>
                </a:lnTo>
                <a:lnTo>
                  <a:pt x="59690" y="59690"/>
                </a:lnTo>
                <a:lnTo>
                  <a:pt x="100546377" y="59690"/>
                </a:lnTo>
                <a:lnTo>
                  <a:pt x="100546377" y="24740535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5" name="Google Shape;164;p19"/>
          <p:cNvSpPr/>
          <p:nvPr/>
        </p:nvSpPr>
        <p:spPr>
          <a:xfrm>
            <a:off x="329400" y="1222200"/>
            <a:ext cx="7984440" cy="106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Этап реализации — самый информативный этап. Здесь важно показать процесс реализации проекта, промежуточные итоги работы, подготовку прототипа. 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Для оценки экономической эффективности проекта важно рассчитать себестоимость вашего продукта, сколько он будет стоить для пользователя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Google Shape;165;p19"/>
          <p:cNvSpPr/>
          <p:nvPr/>
        </p:nvSpPr>
        <p:spPr>
          <a:xfrm>
            <a:off x="642960" y="2687760"/>
            <a:ext cx="7855920" cy="42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Фотографии процесса, промежуточные решения, этапы реализации проекта (связь с этапом планирования), тексты, схемы, видео, графики и т.д. 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Google Shape;166;p19"/>
          <p:cNvSpPr/>
          <p:nvPr/>
        </p:nvSpPr>
        <p:spPr>
          <a:xfrm>
            <a:off x="5434920" y="0"/>
            <a:ext cx="3705840" cy="21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>
              <a:lnSpc>
                <a:spcPct val="119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Информативный слайд (не для заполнения)</a:t>
            </a: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Google Shape;167;p19"/>
          <p:cNvSpPr/>
          <p:nvPr/>
        </p:nvSpPr>
        <p:spPr>
          <a:xfrm>
            <a:off x="2286000" y="430560"/>
            <a:ext cx="6915600" cy="99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«Реализация проекта»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9000"/>
              </a:lnSpc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72;p43"/>
          <p:cNvSpPr/>
          <p:nvPr/>
        </p:nvSpPr>
        <p:spPr>
          <a:xfrm>
            <a:off x="514440" y="1400040"/>
            <a:ext cx="8112240" cy="3449160"/>
          </a:xfrm>
          <a:custGeom>
            <a:avLst/>
            <a:gdLst>
              <a:gd name="textAreaLeft" fmla="*/ 0 w 8112240"/>
              <a:gd name="textAreaRight" fmla="*/ 8115480 w 8112240"/>
              <a:gd name="textAreaTop" fmla="*/ 0 h 3449160"/>
              <a:gd name="textAreaBottom" fmla="*/ 3452400 h 3449160"/>
            </a:gdLst>
            <a:ahLst/>
            <a:rect l="textAreaLeft" t="textAreaTop" r="textAreaRight" b="textAreaBottom"/>
            <a:pathLst>
              <a:path w="100607341" h="24801494">
                <a:moveTo>
                  <a:pt x="0" y="0"/>
                </a:moveTo>
                <a:lnTo>
                  <a:pt x="0" y="24801494"/>
                </a:lnTo>
                <a:lnTo>
                  <a:pt x="100607341" y="24801494"/>
                </a:lnTo>
                <a:lnTo>
                  <a:pt x="100607341" y="0"/>
                </a:lnTo>
                <a:lnTo>
                  <a:pt x="0" y="0"/>
                </a:lnTo>
                <a:close/>
                <a:moveTo>
                  <a:pt x="100546377" y="24740535"/>
                </a:moveTo>
                <a:lnTo>
                  <a:pt x="59690" y="24740535"/>
                </a:lnTo>
                <a:lnTo>
                  <a:pt x="59690" y="59690"/>
                </a:lnTo>
                <a:lnTo>
                  <a:pt x="100546377" y="59690"/>
                </a:lnTo>
                <a:lnTo>
                  <a:pt x="100546377" y="24740535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0" name="Google Shape;173;p43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"/>
          <p:cNvSpPr/>
          <p:nvPr/>
        </p:nvSpPr>
        <p:spPr>
          <a:xfrm>
            <a:off x="2286000" y="900000"/>
            <a:ext cx="3832200" cy="30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Arial"/>
              </a:rPr>
              <a:t>экономическая оценка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"/>
          <p:cNvSpPr/>
          <p:nvPr/>
        </p:nvSpPr>
        <p:spPr>
          <a:xfrm>
            <a:off x="514440" y="1400040"/>
            <a:ext cx="8125200" cy="288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Разработка есть 2 варианта: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Студия разработки: от 50 000 рублей до 200 000 рублей.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Самостоятельная разработка внутри команды: от 1000 рублей до 10000 рублей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Установка в учебное учреждение: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Покупка компьютера: 10 000 рублей до 30 000 рублей.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Конфигурация и установка оборудования: 5 000 рублей до 15 000 рублей.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Заказ ламинированных листов формата 3А с QR-кодом: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Заказ 40 штук: от 400 рублей до 3000 рублей (цены зависят от конторы изготовителя). 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OpenSymbol"/>
              <a:buAutoNum type="arabicParenR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Ежемесячные расходы на содержание оборудования: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Расходы на содержание оборудования: от 100 рублей до 500 рублей в зависимости от нагрузки.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Аренда Адреса в Интернете для связи с сервером: от 1000 рублей до 5000 рублей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"/>
          <p:cNvSpPr/>
          <p:nvPr/>
        </p:nvSpPr>
        <p:spPr>
          <a:xfrm>
            <a:off x="514440" y="3960000"/>
            <a:ext cx="7585200" cy="88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Microsoft YaHei"/>
              </a:rPr>
              <a:t>Итого:</a:t>
            </a:r>
            <a:br>
              <a:rPr sz="1400"/>
            </a:b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Microsoft YaHei"/>
              </a:rPr>
              <a:t>Единоразовая трата для установки в учебное учреждение: от 16000 руб. до 48000 руб.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Microsoft YaHei"/>
              </a:rPr>
              <a:t>Ежемесячные траты на содержание: от 1100 руб. до 5500 руб.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88;p44"/>
          <p:cNvSpPr/>
          <p:nvPr/>
        </p:nvSpPr>
        <p:spPr>
          <a:xfrm>
            <a:off x="514440" y="1400040"/>
            <a:ext cx="8112240" cy="3225600"/>
          </a:xfrm>
          <a:custGeom>
            <a:avLst/>
            <a:gdLst>
              <a:gd name="textAreaLeft" fmla="*/ 0 w 8112240"/>
              <a:gd name="textAreaRight" fmla="*/ 8115480 w 8112240"/>
              <a:gd name="textAreaTop" fmla="*/ 0 h 3225600"/>
              <a:gd name="textAreaBottom" fmla="*/ 3228840 h 3225600"/>
            </a:gdLst>
            <a:ahLst/>
            <a:rect l="textAreaLeft" t="textAreaTop" r="textAreaRight" b="textAreaBottom"/>
            <a:pathLst>
              <a:path w="100607341" h="24801494">
                <a:moveTo>
                  <a:pt x="0" y="0"/>
                </a:moveTo>
                <a:lnTo>
                  <a:pt x="0" y="24801494"/>
                </a:lnTo>
                <a:lnTo>
                  <a:pt x="100607341" y="24801494"/>
                </a:lnTo>
                <a:lnTo>
                  <a:pt x="100607341" y="0"/>
                </a:lnTo>
                <a:lnTo>
                  <a:pt x="0" y="0"/>
                </a:lnTo>
                <a:close/>
                <a:moveTo>
                  <a:pt x="100546377" y="24740535"/>
                </a:moveTo>
                <a:lnTo>
                  <a:pt x="59690" y="24740535"/>
                </a:lnTo>
                <a:lnTo>
                  <a:pt x="59690" y="59690"/>
                </a:lnTo>
                <a:lnTo>
                  <a:pt x="100546377" y="59690"/>
                </a:lnTo>
                <a:lnTo>
                  <a:pt x="100546377" y="24740535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25" name="Google Shape;189;p44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Google Shape;190;p44"/>
          <p:cNvSpPr/>
          <p:nvPr/>
        </p:nvSpPr>
        <p:spPr>
          <a:xfrm>
            <a:off x="2286000" y="840960"/>
            <a:ext cx="798480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2"/>
          <a:stretch/>
        </p:blipFill>
        <p:spPr>
          <a:xfrm>
            <a:off x="694440" y="1800000"/>
            <a:ext cx="2905560" cy="1638720"/>
          </a:xfrm>
          <a:prstGeom prst="rect">
            <a:avLst/>
          </a:prstGeom>
          <a:ln w="0">
            <a:noFill/>
          </a:ln>
        </p:spPr>
      </p:pic>
      <p:sp>
        <p:nvSpPr>
          <p:cNvPr id="128" name=""/>
          <p:cNvSpPr txBox="1"/>
          <p:nvPr/>
        </p:nvSpPr>
        <p:spPr>
          <a:xfrm>
            <a:off x="720000" y="1511280"/>
            <a:ext cx="2880000" cy="28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/>
            <a:r>
              <a:rPr b="0" lang="ru-RU" sz="1200" spc="-1" strike="noStrike">
                <a:solidFill>
                  <a:srgbClr val="000000"/>
                </a:solidFill>
                <a:latin typeface="Arial"/>
              </a:rPr>
              <a:t>Создание дорожной карты</a:t>
            </a: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" name="" descr=""/>
          <p:cNvPicPr/>
          <p:nvPr/>
        </p:nvPicPr>
        <p:blipFill>
          <a:blip r:embed="rId3"/>
          <a:stretch/>
        </p:blipFill>
        <p:spPr>
          <a:xfrm>
            <a:off x="7380000" y="3011040"/>
            <a:ext cx="1080000" cy="1080000"/>
          </a:xfrm>
          <a:prstGeom prst="rect">
            <a:avLst/>
          </a:prstGeom>
          <a:ln w="0">
            <a:noFill/>
          </a:ln>
        </p:spPr>
      </p:pic>
      <p:pic>
        <p:nvPicPr>
          <p:cNvPr id="130" name="" descr=""/>
          <p:cNvPicPr/>
          <p:nvPr/>
        </p:nvPicPr>
        <p:blipFill>
          <a:blip r:embed="rId4"/>
          <a:stretch/>
        </p:blipFill>
        <p:spPr>
          <a:xfrm>
            <a:off x="5940000" y="3009600"/>
            <a:ext cx="1081440" cy="1081440"/>
          </a:xfrm>
          <a:prstGeom prst="rect">
            <a:avLst/>
          </a:prstGeom>
          <a:ln w="0">
            <a:noFill/>
          </a:ln>
        </p:spPr>
      </p:pic>
      <p:pic>
        <p:nvPicPr>
          <p:cNvPr id="131" name="" descr=""/>
          <p:cNvPicPr/>
          <p:nvPr/>
        </p:nvPicPr>
        <p:blipFill>
          <a:blip r:embed="rId5"/>
          <a:stretch/>
        </p:blipFill>
        <p:spPr>
          <a:xfrm>
            <a:off x="5940000" y="1685520"/>
            <a:ext cx="1080000" cy="1080000"/>
          </a:xfrm>
          <a:prstGeom prst="rect">
            <a:avLst/>
          </a:prstGeom>
          <a:ln w="0">
            <a:noFill/>
          </a:ln>
        </p:spPr>
      </p:pic>
      <p:pic>
        <p:nvPicPr>
          <p:cNvPr id="132" name="" descr=""/>
          <p:cNvPicPr/>
          <p:nvPr/>
        </p:nvPicPr>
        <p:blipFill>
          <a:blip r:embed="rId6"/>
          <a:stretch/>
        </p:blipFill>
        <p:spPr>
          <a:xfrm>
            <a:off x="7380000" y="1685520"/>
            <a:ext cx="1080000" cy="1080000"/>
          </a:xfrm>
          <a:prstGeom prst="rect">
            <a:avLst/>
          </a:prstGeom>
          <a:ln w="0">
            <a:noFill/>
          </a:ln>
        </p:spPr>
      </p:pic>
      <p:sp>
        <p:nvSpPr>
          <p:cNvPr id="133" name=""/>
          <p:cNvSpPr txBox="1"/>
          <p:nvPr/>
        </p:nvSpPr>
        <p:spPr>
          <a:xfrm>
            <a:off x="5940000" y="4066200"/>
            <a:ext cx="1080000" cy="204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800" spc="-1" strike="noStrike">
                <a:solidFill>
                  <a:srgbClr val="666666"/>
                </a:solidFill>
                <a:latin typeface="Arial"/>
              </a:rPr>
              <a:t>3 вариант Иконки</a:t>
            </a:r>
            <a:endParaRPr b="0" lang="ru-RU" sz="800" spc="-1" strike="noStrike">
              <a:solidFill>
                <a:srgbClr val="666666"/>
              </a:solidFill>
              <a:latin typeface="Arial"/>
            </a:endParaRPr>
          </a:p>
        </p:txBody>
      </p:sp>
      <p:sp>
        <p:nvSpPr>
          <p:cNvPr id="134" name=""/>
          <p:cNvSpPr txBox="1"/>
          <p:nvPr/>
        </p:nvSpPr>
        <p:spPr>
          <a:xfrm>
            <a:off x="7380000" y="4066200"/>
            <a:ext cx="1080000" cy="319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800" spc="-1" strike="noStrike">
                <a:solidFill>
                  <a:srgbClr val="666666"/>
                </a:solidFill>
                <a:latin typeface="Arial"/>
              </a:rPr>
              <a:t>4 вариант Иконки и итоговый</a:t>
            </a:r>
            <a:endParaRPr b="0" lang="ru-RU" sz="800" spc="-1" strike="noStrike">
              <a:solidFill>
                <a:srgbClr val="666666"/>
              </a:solidFill>
              <a:latin typeface="Arial"/>
            </a:endParaRPr>
          </a:p>
        </p:txBody>
      </p:sp>
      <p:sp>
        <p:nvSpPr>
          <p:cNvPr id="135" name=""/>
          <p:cNvSpPr txBox="1"/>
          <p:nvPr/>
        </p:nvSpPr>
        <p:spPr>
          <a:xfrm>
            <a:off x="5940000" y="2740680"/>
            <a:ext cx="1080000" cy="204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800" spc="-1" strike="noStrike">
                <a:solidFill>
                  <a:srgbClr val="666666"/>
                </a:solidFill>
                <a:latin typeface="Arial"/>
              </a:rPr>
              <a:t>1 вариант Иконки</a:t>
            </a:r>
            <a:endParaRPr b="0" lang="ru-RU" sz="800" spc="-1" strike="noStrike">
              <a:solidFill>
                <a:srgbClr val="666666"/>
              </a:solidFill>
              <a:latin typeface="Arial"/>
            </a:endParaRPr>
          </a:p>
        </p:txBody>
      </p:sp>
      <p:sp>
        <p:nvSpPr>
          <p:cNvPr id="136" name=""/>
          <p:cNvSpPr txBox="1"/>
          <p:nvPr/>
        </p:nvSpPr>
        <p:spPr>
          <a:xfrm>
            <a:off x="7380000" y="2740680"/>
            <a:ext cx="1080000" cy="204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800" spc="-1" strike="noStrike">
                <a:solidFill>
                  <a:srgbClr val="666666"/>
                </a:solidFill>
                <a:latin typeface="Arial"/>
              </a:rPr>
              <a:t>2 вариант Иконки</a:t>
            </a:r>
            <a:endParaRPr b="0" lang="ru-RU" sz="800" spc="-1" strike="noStrike">
              <a:solidFill>
                <a:srgbClr val="666666"/>
              </a:solidFill>
              <a:latin typeface="Arial"/>
            </a:endParaRPr>
          </a:p>
        </p:txBody>
      </p:sp>
      <p:sp>
        <p:nvSpPr>
          <p:cNvPr id="137" name=""/>
          <p:cNvSpPr txBox="1"/>
          <p:nvPr/>
        </p:nvSpPr>
        <p:spPr>
          <a:xfrm>
            <a:off x="5940000" y="1467000"/>
            <a:ext cx="2520000" cy="218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900" spc="-1" strike="noStrike">
                <a:solidFill>
                  <a:srgbClr val="000000"/>
                </a:solidFill>
                <a:latin typeface="Arial"/>
              </a:rPr>
              <a:t>Как могла выгледить иконка приложения </a:t>
            </a:r>
            <a:endParaRPr b="0" lang="ru-RU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81;g23e5a4e4c64_1_44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Google Shape;182;g23e5a4e4c64_1_44"/>
          <p:cNvSpPr/>
          <p:nvPr/>
        </p:nvSpPr>
        <p:spPr>
          <a:xfrm>
            <a:off x="2286000" y="840960"/>
            <a:ext cx="798444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2"/>
          <a:stretch/>
        </p:blipFill>
        <p:spPr>
          <a:xfrm>
            <a:off x="1260000" y="1080000"/>
            <a:ext cx="6325560" cy="3557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81;g23e5a4e4c64_1_ 1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Google Shape;182;g23e5a4e4c64_1_ 1"/>
          <p:cNvSpPr/>
          <p:nvPr/>
        </p:nvSpPr>
        <p:spPr>
          <a:xfrm>
            <a:off x="2286000" y="840960"/>
            <a:ext cx="798444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1260000" y="1080000"/>
            <a:ext cx="6480000" cy="3645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81;g23e5a4e4c64_1_ 2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Google Shape;182;g23e5a4e4c64_1_ 2"/>
          <p:cNvSpPr/>
          <p:nvPr/>
        </p:nvSpPr>
        <p:spPr>
          <a:xfrm>
            <a:off x="2286000" y="840960"/>
            <a:ext cx="798444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2"/>
          <a:stretch/>
        </p:blipFill>
        <p:spPr>
          <a:xfrm>
            <a:off x="1260000" y="1080000"/>
            <a:ext cx="6660000" cy="3745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81;g23e5a4e4c64_1_ 3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Google Shape;182;g23e5a4e4c64_1_ 3"/>
          <p:cNvSpPr/>
          <p:nvPr/>
        </p:nvSpPr>
        <p:spPr>
          <a:xfrm>
            <a:off x="2286000" y="840960"/>
            <a:ext cx="798444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9" name="" descr=""/>
          <p:cNvPicPr/>
          <p:nvPr/>
        </p:nvPicPr>
        <p:blipFill>
          <a:blip r:embed="rId2"/>
          <a:stretch/>
        </p:blipFill>
        <p:spPr>
          <a:xfrm>
            <a:off x="1080000" y="1260000"/>
            <a:ext cx="6480000" cy="3644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81;g23e5a4e4c64_1_ 5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Google Shape;182;g23e5a4e4c64_1_ 5"/>
          <p:cNvSpPr/>
          <p:nvPr/>
        </p:nvSpPr>
        <p:spPr>
          <a:xfrm>
            <a:off x="2286000" y="840960"/>
            <a:ext cx="798444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2" name="" descr=""/>
          <p:cNvPicPr/>
          <p:nvPr/>
        </p:nvPicPr>
        <p:blipFill>
          <a:blip r:embed="rId2"/>
          <a:stretch/>
        </p:blipFill>
        <p:spPr>
          <a:xfrm>
            <a:off x="1080000" y="1260000"/>
            <a:ext cx="6480000" cy="3644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81;g23e5a4e4c64_1_ 4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Google Shape;182;g23e5a4e4c64_1_ 4"/>
          <p:cNvSpPr/>
          <p:nvPr/>
        </p:nvSpPr>
        <p:spPr>
          <a:xfrm>
            <a:off x="2286000" y="840960"/>
            <a:ext cx="798444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2"/>
          <a:stretch/>
        </p:blipFill>
        <p:spPr>
          <a:xfrm>
            <a:off x="1080000" y="1260000"/>
            <a:ext cx="6480000" cy="3644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81;g23e5a4e4c64_1_ 6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Google Shape;182;g23e5a4e4c64_1_ 6"/>
          <p:cNvSpPr/>
          <p:nvPr/>
        </p:nvSpPr>
        <p:spPr>
          <a:xfrm>
            <a:off x="2286000" y="840960"/>
            <a:ext cx="798444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8" name="" descr=""/>
          <p:cNvPicPr/>
          <p:nvPr/>
        </p:nvPicPr>
        <p:blipFill>
          <a:blip r:embed="rId2"/>
          <a:stretch/>
        </p:blipFill>
        <p:spPr>
          <a:xfrm>
            <a:off x="1080000" y="1260000"/>
            <a:ext cx="6480000" cy="3645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93;p39"/>
          <p:cNvSpPr/>
          <p:nvPr/>
        </p:nvSpPr>
        <p:spPr>
          <a:xfrm>
            <a:off x="2286000" y="420120"/>
            <a:ext cx="691560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«Проблематизация»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Google Shape;94;p39"/>
          <p:cNvSpPr/>
          <p:nvPr/>
        </p:nvSpPr>
        <p:spPr>
          <a:xfrm>
            <a:off x="460080" y="3494880"/>
            <a:ext cx="7924680" cy="47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Google Shape;101;p37"/>
          <p:cNvSpPr/>
          <p:nvPr/>
        </p:nvSpPr>
        <p:spPr>
          <a:xfrm>
            <a:off x="351000" y="1440000"/>
            <a:ext cx="7924680" cy="337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1" i="1" lang="en-US" sz="1050" spc="-1" strike="noStrike">
                <a:solidFill>
                  <a:srgbClr val="000000"/>
                </a:solidFill>
                <a:latin typeface="Arial"/>
                <a:ea typeface="Arial"/>
              </a:rPr>
              <a:t>Проблемы, которые нам удалось определить:</a:t>
            </a: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1.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Социальная изоляция: 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Некоторым школьникам может быть сложно находиться в обществе и установить контакт с другими. Это может привести к чувству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изоляции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и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одиночества.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2.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Буллинг: 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На переменах могут возникать проблемы с буллингом или неприятным поведением со стороны сверстников. Это может привести к чувству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неуверенности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,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тревоги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и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дискомфорта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у школьников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3.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Неприятная атмосфера: 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В некоторых случаях на переменах может создаваться неприятная атмосфера из-за шума, конфликтов или неуважительного поведения других школьников. Это может влиять на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комфорт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,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настроение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и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концентрацию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4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Отсутствие физической активности: В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некоторых школах нет доступных мест или средств для физической активности, школьники могут испытывать нехватку движения и энергии. Это может отрицательно сказываться на их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здоровье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,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настроении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и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концентрации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1" i="1" lang="ru-RU" sz="1050" spc="-1" strike="noStrike">
                <a:solidFill>
                  <a:srgbClr val="000000"/>
                </a:solidFill>
                <a:latin typeface="Arial"/>
                <a:ea typeface="Arial"/>
              </a:rPr>
              <a:t>Мы хотим сфокусироваться на проблеме </a:t>
            </a:r>
            <a:r>
              <a:rPr b="1" lang="ru-RU" sz="1050" spc="-1" strike="noStrike">
                <a:solidFill>
                  <a:srgbClr val="000000"/>
                </a:solidFill>
                <a:latin typeface="Arial"/>
                <a:ea typeface="Arial"/>
              </a:rPr>
              <a:t>-</a:t>
            </a:r>
            <a:r>
              <a:rPr b="1" i="1" lang="ru-RU" sz="105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Отсутствие физической активности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Эта одна из главных проблем школ. Чтобы предотвратить возникновение конфликтов, ученикам иногда запрещают физическую активность и предлагают заняться такими делами, как чтение книги или продолжение выполнения заданий классной работы.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105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7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81;g23e5a4e4c64_1_ 7"/>
          <p:cNvSpPr/>
          <p:nvPr/>
        </p:nvSpPr>
        <p:spPr>
          <a:xfrm>
            <a:off x="2286000" y="420480"/>
            <a:ext cx="619632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Реализация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Google Shape;182;g23e5a4e4c64_1_ 7"/>
          <p:cNvSpPr/>
          <p:nvPr/>
        </p:nvSpPr>
        <p:spPr>
          <a:xfrm>
            <a:off x="2286000" y="840960"/>
            <a:ext cx="798444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Работа с информацией, экспертами, экономическая оценка, разработка прототипа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2"/>
          <a:stretch/>
        </p:blipFill>
        <p:spPr>
          <a:xfrm>
            <a:off x="360000" y="1260000"/>
            <a:ext cx="3420000" cy="3420000"/>
          </a:xfrm>
          <a:prstGeom prst="rect">
            <a:avLst/>
          </a:prstGeom>
          <a:ln w="0">
            <a:noFill/>
          </a:ln>
        </p:spPr>
      </p:pic>
      <p:sp>
        <p:nvSpPr>
          <p:cNvPr id="162" name=""/>
          <p:cNvSpPr txBox="1"/>
          <p:nvPr/>
        </p:nvSpPr>
        <p:spPr>
          <a:xfrm>
            <a:off x="5040000" y="4680000"/>
            <a:ext cx="306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QR-COD Магазина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3"/>
          <a:stretch/>
        </p:blipFill>
        <p:spPr>
          <a:xfrm>
            <a:off x="4860000" y="1260000"/>
            <a:ext cx="3255120" cy="3240000"/>
          </a:xfrm>
          <a:prstGeom prst="rect">
            <a:avLst/>
          </a:prstGeom>
          <a:ln w="0">
            <a:noFill/>
          </a:ln>
        </p:spPr>
      </p:pic>
      <p:sp>
        <p:nvSpPr>
          <p:cNvPr id="164" name=""/>
          <p:cNvSpPr txBox="1"/>
          <p:nvPr/>
        </p:nvSpPr>
        <p:spPr>
          <a:xfrm>
            <a:off x="540000" y="4680000"/>
            <a:ext cx="306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QR-COD Мини игры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2169720" y="373320"/>
            <a:ext cx="4111560" cy="56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" spc="-1" strike="noStrike">
                <a:solidFill>
                  <a:schemeClr val="dk1"/>
                </a:solidFill>
                <a:latin typeface="Arial"/>
                <a:ea typeface="Arial"/>
              </a:rPr>
              <a:t>Приложение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Google Shape;197;p 1"/>
          <p:cNvSpPr/>
          <p:nvPr/>
        </p:nvSpPr>
        <p:spPr>
          <a:xfrm>
            <a:off x="343080" y="1381320"/>
            <a:ext cx="7940880" cy="136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1400" spc="-1" strike="noStrike">
                <a:solidFill>
                  <a:schemeClr val="dk1"/>
                </a:solidFill>
                <a:latin typeface="Arial"/>
                <a:ea typeface="DejaVu Sans"/>
              </a:rPr>
              <a:t>Данные опроса: </a:t>
            </a:r>
            <a:r>
              <a:rPr b="0" lang="ru-RU" sz="1400" spc="-1" strike="noStrike" u="sng">
                <a:solidFill>
                  <a:schemeClr val="dk1"/>
                </a:solidFill>
                <a:uFillTx/>
                <a:latin typeface="Arial"/>
                <a:ea typeface="DejaVu Sans"/>
                <a:hlinkClick r:id="rId2"/>
              </a:rPr>
              <a:t>Посмотреть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-RU" sz="1400" spc="-1" strike="noStrike">
                <a:solidFill>
                  <a:schemeClr val="dk1"/>
                </a:solidFill>
                <a:latin typeface="Arial"/>
                <a:ea typeface="DejaVu Sans"/>
              </a:rPr>
              <a:t>Файл со статьёй </a:t>
            </a:r>
            <a:r>
              <a:rPr b="0" i="1" lang="en-US" sz="1400" spc="-1" strike="noStrike">
                <a:solidFill>
                  <a:schemeClr val="dk1"/>
                </a:solidFill>
                <a:latin typeface="Arial"/>
                <a:ea typeface="Arial"/>
              </a:rPr>
              <a:t>Д.Н.Пухова</a:t>
            </a:r>
            <a:r>
              <a:rPr b="0" lang="en-US" sz="1400" spc="-1" strike="noStrike">
                <a:solidFill>
                  <a:schemeClr val="dk1"/>
                </a:solidFill>
                <a:latin typeface="Arial"/>
                <a:ea typeface="Arial"/>
              </a:rPr>
              <a:t>: </a:t>
            </a:r>
            <a:r>
              <a:rPr b="0" lang="en-US" sz="1400" spc="-1" strike="noStrike" u="sng">
                <a:solidFill>
                  <a:schemeClr val="dk1"/>
                </a:solidFill>
                <a:uFillTx/>
                <a:latin typeface="Arial"/>
                <a:ea typeface="Arial"/>
                <a:hlinkClick r:id="rId3"/>
              </a:rPr>
              <a:t>Скачать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Файл со статьёй И.Н. Воробьевы: </a:t>
            </a:r>
            <a:r>
              <a:rPr b="0" lang="en-US" sz="1400" spc="-1" strike="noStrike" u="sng">
                <a:solidFill>
                  <a:srgbClr val="0000ff"/>
                </a:solidFill>
                <a:uFillTx/>
                <a:latin typeface="Arial"/>
                <a:ea typeface="Arial"/>
                <a:hlinkClick r:id="rId4"/>
              </a:rPr>
              <a:t>Скачать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Arial"/>
                <a:ea typeface="Arial"/>
              </a:rPr>
              <a:t>Статья И.Р.Шабурова:  </a:t>
            </a:r>
            <a:r>
              <a:rPr b="0" lang="en-US" sz="1400" spc="-1" strike="noStrike" u="sng">
                <a:solidFill>
                  <a:srgbClr val="0000ff"/>
                </a:solidFill>
                <a:uFillTx/>
                <a:latin typeface="Arial"/>
                <a:ea typeface="Arial"/>
                <a:hlinkClick r:id="rId5"/>
              </a:rPr>
              <a:t>Посмотреть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Arial"/>
                <a:ea typeface="Arial"/>
              </a:rPr>
              <a:t>Гитхаб проекта: </a:t>
            </a:r>
            <a:r>
              <a:rPr b="0" lang="en-US" sz="1400" spc="-1" strike="noStrike" u="sng">
                <a:solidFill>
                  <a:schemeClr val="dk1"/>
                </a:solidFill>
                <a:uFillTx/>
                <a:latin typeface="Arial"/>
                <a:ea typeface="Arial"/>
                <a:hlinkClick r:id="rId6"/>
              </a:rPr>
              <a:t>Перейти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Скачать APK файл:</a:t>
            </a:r>
            <a:r>
              <a:rPr b="0" lang="en-US" sz="1400" spc="-1" strike="noStrike">
                <a:solidFill>
                  <a:srgbClr val="0000ff"/>
                </a:solidFill>
                <a:latin typeface="Arial"/>
                <a:ea typeface="Arial"/>
              </a:rPr>
              <a:t> </a:t>
            </a:r>
            <a:r>
              <a:rPr b="0" lang="en-US" sz="1400" spc="-1" strike="noStrike" u="sng">
                <a:solidFill>
                  <a:srgbClr val="0000ff"/>
                </a:solidFill>
                <a:uFillTx/>
                <a:latin typeface="Arial"/>
                <a:ea typeface="Arial"/>
                <a:hlinkClick r:id="rId7"/>
              </a:rPr>
              <a:t>Скачать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Google Shape;198;p 1"/>
          <p:cNvSpPr/>
          <p:nvPr/>
        </p:nvSpPr>
        <p:spPr>
          <a:xfrm>
            <a:off x="5434920" y="0"/>
            <a:ext cx="3705840" cy="21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>
              <a:lnSpc>
                <a:spcPct val="119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Информативный слайд (не для заполнения)</a:t>
            </a: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Google Shape;199;p 1"/>
          <p:cNvSpPr/>
          <p:nvPr/>
        </p:nvSpPr>
        <p:spPr>
          <a:xfrm>
            <a:off x="343080" y="1381320"/>
            <a:ext cx="8045280" cy="3220920"/>
          </a:xfrm>
          <a:custGeom>
            <a:avLst/>
            <a:gdLst>
              <a:gd name="textAreaLeft" fmla="*/ 0 w 8045280"/>
              <a:gd name="textAreaRight" fmla="*/ 8048520 w 8045280"/>
              <a:gd name="textAreaTop" fmla="*/ 0 h 3220920"/>
              <a:gd name="textAreaBottom" fmla="*/ 3224160 h 3220920"/>
            </a:gdLst>
            <a:ahLst/>
            <a:rect l="textAreaLeft" t="textAreaTop" r="textAreaRight" b="textAreaBottom"/>
            <a:pathLst>
              <a:path w="100607341" h="24801494">
                <a:moveTo>
                  <a:pt x="0" y="0"/>
                </a:moveTo>
                <a:lnTo>
                  <a:pt x="0" y="24801494"/>
                </a:lnTo>
                <a:lnTo>
                  <a:pt x="100607341" y="24801494"/>
                </a:lnTo>
                <a:lnTo>
                  <a:pt x="100607341" y="0"/>
                </a:lnTo>
                <a:lnTo>
                  <a:pt x="0" y="0"/>
                </a:lnTo>
                <a:close/>
                <a:moveTo>
                  <a:pt x="100546377" y="24740535"/>
                </a:moveTo>
                <a:lnTo>
                  <a:pt x="59690" y="24740535"/>
                </a:lnTo>
                <a:lnTo>
                  <a:pt x="59690" y="59690"/>
                </a:lnTo>
                <a:lnTo>
                  <a:pt x="100546377" y="59690"/>
                </a:lnTo>
                <a:lnTo>
                  <a:pt x="100546377" y="24740535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100;p37"/>
          <p:cNvSpPr/>
          <p:nvPr/>
        </p:nvSpPr>
        <p:spPr>
          <a:xfrm>
            <a:off x="2270160" y="414000"/>
            <a:ext cx="691560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«Анализ - проблемное поле»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Google Shape;101;p37"/>
          <p:cNvSpPr/>
          <p:nvPr/>
        </p:nvSpPr>
        <p:spPr>
          <a:xfrm>
            <a:off x="360000" y="1182240"/>
            <a:ext cx="7924680" cy="289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i="1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Источники информации содержащие описание выбранной проблемы (литературный обзор):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4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Д.Н.Пухов</a:t>
            </a:r>
            <a:r>
              <a:rPr b="0" i="1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«Влияние уровня физической активности на социальную адаптацию»</a:t>
            </a:r>
            <a:r>
              <a:rPr b="0" i="1" lang="en-US" sz="1400" spc="-1" strike="noStrike" baseline="33000">
                <a:solidFill>
                  <a:srgbClr val="000000"/>
                </a:solidFill>
                <a:latin typeface="Arial"/>
                <a:ea typeface="Arial"/>
              </a:rPr>
              <a:t>1 -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Результаты иследования показали положительную связь между уровнем физической активности и качеством дружеских отношений у детей школьного возраста.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4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И.Н.Воробьева</a:t>
            </a:r>
            <a:r>
              <a:rPr b="0" i="1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«Влияние физической культуры на умственное развитие школьников»</a:t>
            </a:r>
            <a:r>
              <a:rPr b="0" i="1" lang="en-US" sz="1400" spc="-1" strike="noStrike" baseline="33000">
                <a:solidFill>
                  <a:srgbClr val="000000"/>
                </a:solidFill>
                <a:latin typeface="Arial"/>
                <a:ea typeface="Arial"/>
              </a:rPr>
              <a:t>1 –</a:t>
            </a:r>
            <a:r>
              <a:rPr b="0" i="1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В статье отмечают, что физическая культура способствует повышению уровня интелекта и здоровья человека.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4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И.Р.Шабуров</a:t>
            </a:r>
            <a:r>
              <a:rPr b="0" i="1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«Взаимосвязь мышечной активности и умственной деятельности у школьников»</a:t>
            </a:r>
            <a:r>
              <a:rPr b="0" i="1" lang="en-US" sz="1400" spc="-1" strike="noStrike" baseline="33000">
                <a:solidFill>
                  <a:srgbClr val="000000"/>
                </a:solidFill>
                <a:latin typeface="Arial"/>
                <a:ea typeface="Arial"/>
              </a:rPr>
              <a:t>1 </a:t>
            </a:r>
            <a:r>
              <a:rPr b="0" i="1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- Исследование подтвердило, что физическая активность влияет на умственные способности учащихся.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Google Shape;102;p37"/>
          <p:cNvSpPr/>
          <p:nvPr/>
        </p:nvSpPr>
        <p:spPr>
          <a:xfrm>
            <a:off x="5729400" y="4798800"/>
            <a:ext cx="3265200" cy="21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>
              <a:lnSpc>
                <a:spcPct val="119000"/>
              </a:lnSpc>
              <a:tabLst>
                <a:tab algn="l" pos="0"/>
              </a:tabLst>
            </a:pPr>
            <a:r>
              <a:rPr b="0" lang="en-US" sz="1200" spc="-1" strike="noStrike" baseline="33000">
                <a:solidFill>
                  <a:srgbClr val="000000"/>
                </a:solidFill>
                <a:latin typeface="Arial"/>
                <a:ea typeface="Arial"/>
              </a:rPr>
              <a:t>1</a:t>
            </a: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Arial"/>
              </a:rPr>
              <a:t> – ссылка в приложении</a:t>
            </a:r>
            <a:endParaRPr b="0" lang="ru-RU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107;g23e5a4e4c64_1_13"/>
          <p:cNvSpPr/>
          <p:nvPr/>
        </p:nvSpPr>
        <p:spPr>
          <a:xfrm>
            <a:off x="2270160" y="414000"/>
            <a:ext cx="691560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«Анализ - аналоги»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Google Shape;108;g23e5a4e4c64_1_13"/>
          <p:cNvSpPr/>
          <p:nvPr/>
        </p:nvSpPr>
        <p:spPr>
          <a:xfrm>
            <a:off x="351000" y="1459440"/>
            <a:ext cx="7924680" cy="249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i="1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Какие решения уже существуют: В ходе исследования не было выевленно решений удолетворяющем нашим запроса, однако были обнаружены некоторые аналоги, что решают лишь часть этой проблемы: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40000"/>
              </a:lnSpc>
              <a:buClr>
                <a:srgbClr val="000000"/>
              </a:buClr>
              <a:buFont typeface="OpenSymbol"/>
              <a:buAutoNum type="arabicParenR"/>
              <a:tabLst>
                <a:tab algn="l" pos="0"/>
              </a:tabLst>
            </a:pPr>
            <a:r>
              <a:rPr b="0" i="1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Duolingo – программа для изучения иностранных языков, строиться на интерактивном с взоимодействии с пользователем.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40000"/>
              </a:lnSpc>
              <a:buClr>
                <a:srgbClr val="000000"/>
              </a:buClr>
              <a:buFont typeface="OpenSymbol"/>
              <a:buAutoNum type="arabicParenR"/>
              <a:tabLst>
                <a:tab algn="l" pos="0"/>
              </a:tabLst>
            </a:pPr>
            <a:br>
              <a:rPr sz="1000"/>
            </a:b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114;p38"/>
          <p:cNvSpPr/>
          <p:nvPr/>
        </p:nvSpPr>
        <p:spPr>
          <a:xfrm>
            <a:off x="2270160" y="435600"/>
            <a:ext cx="691560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«Целевая аудитория»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Google Shape;115;p38"/>
          <p:cNvSpPr/>
          <p:nvPr/>
        </p:nvSpPr>
        <p:spPr>
          <a:xfrm>
            <a:off x="442080" y="3716640"/>
            <a:ext cx="7924680" cy="68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Google Shape;108;g23e5a4e4c64_1_13"/>
          <p:cNvSpPr/>
          <p:nvPr/>
        </p:nvSpPr>
        <p:spPr>
          <a:xfrm>
            <a:off x="351000" y="1459440"/>
            <a:ext cx="7924680" cy="187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i="1" lang="en-US" sz="1300" spc="-1" strike="noStrike">
                <a:solidFill>
                  <a:srgbClr val="000000"/>
                </a:solidFill>
                <a:latin typeface="Arial"/>
                <a:ea typeface="Arial"/>
              </a:rPr>
              <a:t>Целевая аудитория - для кого важно решение проблемы. 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1" i="1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Портрет целевой аудитории: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Школьники и подростки от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12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до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18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лет. 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Активно используют гаджеты и проводят в среднем от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4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до 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6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 часов в них ежедневно.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Некоторые из них (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до 20%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) проявляют „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творческую инициативу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“ по отношению к 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общественной собственности (</a:t>
            </a:r>
            <a:r>
              <a:rPr b="0" i="1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вандализм</a:t>
            </a:r>
            <a:r>
              <a:rPr b="0" lang="ru-RU" sz="1000" spc="-1" strike="noStrike">
                <a:solidFill>
                  <a:srgbClr val="000000"/>
                </a:solidFill>
                <a:latin typeface="Arial"/>
                <a:ea typeface="Arial"/>
              </a:rPr>
              <a:t>).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9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40000"/>
              </a:lnSpc>
              <a:tabLst>
                <a:tab algn="l" pos="0"/>
              </a:tabLst>
            </a:pPr>
            <a:endParaRPr b="0" lang="ru-RU" sz="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6" name="Picture 4" descr="https://cdn.discordapp.com/attachments/1105886169805361208/1106324171341971547/rir.png"/>
          <p:cNvPicPr/>
          <p:nvPr/>
        </p:nvPicPr>
        <p:blipFill>
          <a:blip r:embed="rId2"/>
          <a:stretch/>
        </p:blipFill>
        <p:spPr>
          <a:xfrm>
            <a:off x="5508000" y="1243800"/>
            <a:ext cx="3283920" cy="3283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128;p16"/>
          <p:cNvSpPr/>
          <p:nvPr/>
        </p:nvSpPr>
        <p:spPr>
          <a:xfrm>
            <a:off x="587520" y="1388160"/>
            <a:ext cx="8039160" cy="591840"/>
          </a:xfrm>
          <a:custGeom>
            <a:avLst/>
            <a:gdLst>
              <a:gd name="textAreaLeft" fmla="*/ 0 w 8039160"/>
              <a:gd name="textAreaRight" fmla="*/ 8042400 w 8039160"/>
              <a:gd name="textAreaTop" fmla="*/ 0 h 591840"/>
              <a:gd name="textAreaBottom" fmla="*/ 593640 h 591840"/>
            </a:gdLst>
            <a:ahLst/>
            <a:rect l="textAreaLeft" t="textAreaTop" r="textAreaRight" b="textAreaBottom"/>
            <a:pathLst>
              <a:path w="64101818" h="9434368">
                <a:moveTo>
                  <a:pt x="0" y="0"/>
                </a:moveTo>
                <a:lnTo>
                  <a:pt x="0" y="9434368"/>
                </a:lnTo>
                <a:lnTo>
                  <a:pt x="64101818" y="9434368"/>
                </a:lnTo>
                <a:lnTo>
                  <a:pt x="64101818" y="0"/>
                </a:lnTo>
                <a:lnTo>
                  <a:pt x="0" y="0"/>
                </a:lnTo>
                <a:close/>
                <a:moveTo>
                  <a:pt x="64040860" y="9373408"/>
                </a:moveTo>
                <a:lnTo>
                  <a:pt x="59690" y="9373408"/>
                </a:lnTo>
                <a:lnTo>
                  <a:pt x="59690" y="59690"/>
                </a:lnTo>
                <a:lnTo>
                  <a:pt x="64040860" y="59690"/>
                </a:lnTo>
                <a:lnTo>
                  <a:pt x="64040860" y="9373408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98" name="Google Shape;129;p16"/>
          <p:cNvSpPr/>
          <p:nvPr/>
        </p:nvSpPr>
        <p:spPr>
          <a:xfrm>
            <a:off x="662040" y="1440000"/>
            <a:ext cx="7797960" cy="42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Цель проекта: предложить альтернативные методы и решения для предотвращения проблемы отсутствия физической активности в школах.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Google Shape;130;p16"/>
          <p:cNvSpPr/>
          <p:nvPr/>
        </p:nvSpPr>
        <p:spPr>
          <a:xfrm>
            <a:off x="587520" y="2160000"/>
            <a:ext cx="8039160" cy="1892160"/>
          </a:xfrm>
          <a:custGeom>
            <a:avLst/>
            <a:gdLst>
              <a:gd name="textAreaLeft" fmla="*/ 0 w 8039160"/>
              <a:gd name="textAreaRight" fmla="*/ 8042400 w 8039160"/>
              <a:gd name="textAreaTop" fmla="*/ 0 h 1892160"/>
              <a:gd name="textAreaBottom" fmla="*/ 1896840 h 1892160"/>
            </a:gdLst>
            <a:ahLst/>
            <a:rect l="textAreaLeft" t="textAreaTop" r="textAreaRight" b="textAreaBottom"/>
            <a:pathLst>
              <a:path w="64101818" h="9434368">
                <a:moveTo>
                  <a:pt x="0" y="0"/>
                </a:moveTo>
                <a:lnTo>
                  <a:pt x="0" y="9434368"/>
                </a:lnTo>
                <a:lnTo>
                  <a:pt x="64101818" y="9434368"/>
                </a:lnTo>
                <a:lnTo>
                  <a:pt x="64101818" y="0"/>
                </a:lnTo>
                <a:lnTo>
                  <a:pt x="0" y="0"/>
                </a:lnTo>
                <a:close/>
                <a:moveTo>
                  <a:pt x="64040860" y="9373408"/>
                </a:moveTo>
                <a:lnTo>
                  <a:pt x="59690" y="9373408"/>
                </a:lnTo>
                <a:lnTo>
                  <a:pt x="59690" y="59690"/>
                </a:lnTo>
                <a:lnTo>
                  <a:pt x="64040860" y="59690"/>
                </a:lnTo>
                <a:lnTo>
                  <a:pt x="64040860" y="9373408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0" name="Google Shape;131;p16"/>
          <p:cNvSpPr/>
          <p:nvPr/>
        </p:nvSpPr>
        <p:spPr>
          <a:xfrm>
            <a:off x="653400" y="2307240"/>
            <a:ext cx="7806600" cy="106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Задачи проекта: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40000"/>
              </a:lnSpc>
              <a:buClr>
                <a:srgbClr val="000000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Исследование и анализ проблемы: Провести исследование с целью понять причины и последствия отсутствия физической активности у учеников в школах. Оценить влияние этой проблемы на здоровье и образовательные достижения учащихся.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40000"/>
              </a:lnSpc>
              <a:buClr>
                <a:srgbClr val="000000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Определение ресурсов, бюджета и необходимых изменений в инфраструктуре для реализации плана.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40000"/>
              </a:lnSpc>
              <a:buClr>
                <a:srgbClr val="000000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Разработка и внедрение программ физической активности, которые будут привлекательными и интересными для учащихся.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Google Shape;132;p16"/>
          <p:cNvSpPr/>
          <p:nvPr/>
        </p:nvSpPr>
        <p:spPr>
          <a:xfrm>
            <a:off x="2270160" y="874440"/>
            <a:ext cx="566964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Постановка целей и задач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Google Shape;134;p16"/>
          <p:cNvSpPr/>
          <p:nvPr/>
        </p:nvSpPr>
        <p:spPr>
          <a:xfrm>
            <a:off x="2270160" y="435600"/>
            <a:ext cx="691560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«Целеполагание»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39;p42"/>
          <p:cNvSpPr/>
          <p:nvPr/>
        </p:nvSpPr>
        <p:spPr>
          <a:xfrm>
            <a:off x="2286000" y="430560"/>
            <a:ext cx="6915600" cy="49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«Команда - распределение задач»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Google Shape;140;p42"/>
          <p:cNvSpPr/>
          <p:nvPr/>
        </p:nvSpPr>
        <p:spPr>
          <a:xfrm>
            <a:off x="2286000" y="851760"/>
            <a:ext cx="775332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состав команды и распределение ролей внутри команды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Google Shape;141;p42"/>
          <p:cNvSpPr/>
          <p:nvPr/>
        </p:nvSpPr>
        <p:spPr>
          <a:xfrm>
            <a:off x="550800" y="1364040"/>
            <a:ext cx="8039160" cy="1335960"/>
          </a:xfrm>
          <a:custGeom>
            <a:avLst/>
            <a:gdLst>
              <a:gd name="textAreaLeft" fmla="*/ 0 w 8039160"/>
              <a:gd name="textAreaRight" fmla="*/ 8042400 w 8039160"/>
              <a:gd name="textAreaTop" fmla="*/ 0 h 1335960"/>
              <a:gd name="textAreaBottom" fmla="*/ 1337400 h 1335960"/>
            </a:gdLst>
            <a:ahLst/>
            <a:rect l="textAreaLeft" t="textAreaTop" r="textAreaRight" b="textAreaBottom"/>
            <a:pathLst>
              <a:path w="64101818" h="22643300">
                <a:moveTo>
                  <a:pt x="0" y="0"/>
                </a:moveTo>
                <a:lnTo>
                  <a:pt x="0" y="22643300"/>
                </a:lnTo>
                <a:lnTo>
                  <a:pt x="64101818" y="22643300"/>
                </a:lnTo>
                <a:lnTo>
                  <a:pt x="64101818" y="0"/>
                </a:lnTo>
                <a:lnTo>
                  <a:pt x="0" y="0"/>
                </a:lnTo>
                <a:close/>
                <a:moveTo>
                  <a:pt x="64040860" y="22582341"/>
                </a:moveTo>
                <a:lnTo>
                  <a:pt x="59690" y="22582341"/>
                </a:lnTo>
                <a:lnTo>
                  <a:pt x="59690" y="59690"/>
                </a:lnTo>
                <a:lnTo>
                  <a:pt x="64040860" y="59690"/>
                </a:lnTo>
                <a:lnTo>
                  <a:pt x="64040860" y="22582341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06" name="TextBox 1"/>
          <p:cNvSpPr/>
          <p:nvPr/>
        </p:nvSpPr>
        <p:spPr>
          <a:xfrm>
            <a:off x="550800" y="1364040"/>
            <a:ext cx="8039160" cy="136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Игорь – Разработка backend и Сервера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Антон – Разработка frontend, Сборка и отладка приложений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Сергей – Проведение Опросов, Сбор информации 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Матвей - 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Анализ поведения, Рисование Спрайтов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Тимур - Работа с графикой, 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  <a:ea typeface="Arial"/>
              </a:rPr>
              <a:t>Проверка выдвинутых гипотиз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47;g23e5a4e4c64_1_26"/>
          <p:cNvSpPr/>
          <p:nvPr/>
        </p:nvSpPr>
        <p:spPr>
          <a:xfrm>
            <a:off x="2286000" y="430560"/>
            <a:ext cx="6915600" cy="99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«Планирование - ключевые этапы»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9000"/>
              </a:lnSpc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Google Shape;148;g23e5a4e4c64_1_26"/>
          <p:cNvSpPr/>
          <p:nvPr/>
        </p:nvSpPr>
        <p:spPr>
          <a:xfrm>
            <a:off x="2286000" y="851760"/>
            <a:ext cx="775332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Составление плана работы и определение сроков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Google Shape;150;g23e5a4e4c64_1_26"/>
          <p:cNvSpPr/>
          <p:nvPr/>
        </p:nvSpPr>
        <p:spPr>
          <a:xfrm>
            <a:off x="550800" y="1364040"/>
            <a:ext cx="8009640" cy="2827080"/>
          </a:xfrm>
          <a:custGeom>
            <a:avLst/>
            <a:gdLst>
              <a:gd name="textAreaLeft" fmla="*/ 0 w 8009640"/>
              <a:gd name="textAreaRight" fmla="*/ 8012880 w 8009640"/>
              <a:gd name="textAreaTop" fmla="*/ 0 h 2827080"/>
              <a:gd name="textAreaBottom" fmla="*/ 2830320 h 2827080"/>
            </a:gdLst>
            <a:ahLst/>
            <a:rect l="textAreaLeft" t="textAreaTop" r="textAreaRight" b="textAreaBottom"/>
            <a:pathLst>
              <a:path w="64101818" h="22643300">
                <a:moveTo>
                  <a:pt x="0" y="0"/>
                </a:moveTo>
                <a:lnTo>
                  <a:pt x="0" y="22643300"/>
                </a:lnTo>
                <a:lnTo>
                  <a:pt x="64101818" y="22643300"/>
                </a:lnTo>
                <a:lnTo>
                  <a:pt x="64101818" y="0"/>
                </a:lnTo>
                <a:lnTo>
                  <a:pt x="0" y="0"/>
                </a:lnTo>
                <a:close/>
                <a:moveTo>
                  <a:pt x="64040860" y="22582341"/>
                </a:moveTo>
                <a:lnTo>
                  <a:pt x="59690" y="22582341"/>
                </a:lnTo>
                <a:lnTo>
                  <a:pt x="59690" y="59690"/>
                </a:lnTo>
                <a:lnTo>
                  <a:pt x="64040860" y="59690"/>
                </a:lnTo>
                <a:lnTo>
                  <a:pt x="64040860" y="22582341"/>
                </a:lnTo>
                <a:close/>
              </a:path>
            </a:pathLst>
          </a:cu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10" name=""/>
          <p:cNvSpPr txBox="1"/>
          <p:nvPr/>
        </p:nvSpPr>
        <p:spPr>
          <a:xfrm>
            <a:off x="550800" y="1364040"/>
            <a:ext cx="7189920" cy="2775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1.  Начать работу над проектом и распределить задачи;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2.  Найти, проанализировать и выбрать актуальную “проблему”;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3.  Найти и проанализировать аналоги;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4.  Начать разработку интерфейса;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5.  Провести сборку и откладку приложения;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6.  Создать MVP;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7.  Оценить экономическую эффективность;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8.  Загрузить игру в приложение RuStore;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9.  Обновить игру для работы со сферумом;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10.  Найти организацию для установки;</a:t>
            </a:r>
            <a:endParaRPr b="0" lang="ru-RU" sz="1400" spc="-1" strike="noStrike">
              <a:solidFill>
                <a:srgbClr val="000000"/>
              </a:solidFill>
              <a:latin typeface="Arial"/>
              <a:ea typeface="Microsoft YaHe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55;g23e5a4e4c64_1_33"/>
          <p:cNvSpPr/>
          <p:nvPr/>
        </p:nvSpPr>
        <p:spPr>
          <a:xfrm>
            <a:off x="2286000" y="430560"/>
            <a:ext cx="6915600" cy="99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09000"/>
              </a:lnSpc>
              <a:tabLst>
                <a:tab algn="l" pos="0"/>
              </a:tabLst>
            </a:pPr>
            <a:r>
              <a:rPr b="1" lang="en-US" sz="3000" spc="-1" strike="noStrike">
                <a:solidFill>
                  <a:srgbClr val="000000"/>
                </a:solidFill>
                <a:latin typeface="Arial"/>
                <a:ea typeface="Arial"/>
              </a:rPr>
              <a:t>«Планирование - дорожная карта»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9000"/>
              </a:lnSpc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Google Shape;156;g23e5a4e4c64_1_33"/>
          <p:cNvSpPr/>
          <p:nvPr/>
        </p:nvSpPr>
        <p:spPr>
          <a:xfrm>
            <a:off x="2286000" y="851760"/>
            <a:ext cx="7753320" cy="21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>
              <a:lnSpc>
                <a:spcPct val="140000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  <a:ea typeface="Arial"/>
              </a:rPr>
              <a:t>Составление плана работы и определение сроков</a:t>
            </a:r>
            <a:endParaRPr b="0" lang="ru-RU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2"/>
          <a:stretch/>
        </p:blipFill>
        <p:spPr>
          <a:xfrm>
            <a:off x="1440000" y="1158840"/>
            <a:ext cx="6300000" cy="3543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4064</TotalTime>
  <Application>LibreOffice/7.5.3.2$Windows_X86_64 LibreOffice_project/9f56dff12ba03b9acd7730a5a481eea045e468f3</Application>
  <AppVersion>15.0000</AppVersion>
  <Words>812</Words>
  <Paragraphs>99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Hlebushek</dc:creator>
  <dc:description/>
  <dc:language>ru-RU</dc:language>
  <cp:lastModifiedBy/>
  <dcterms:modified xsi:type="dcterms:W3CDTF">2023-05-31T20:39:56Z</dcterms:modified>
  <cp:revision>37</cp:revision>
  <dc:subject/>
  <dc:title>Шаблон итоговой презентации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18</vt:i4>
  </property>
</Properties>
</file>